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302" r:id="rId2"/>
    <p:sldId id="303" r:id="rId3"/>
    <p:sldId id="312" r:id="rId4"/>
    <p:sldId id="304" r:id="rId5"/>
    <p:sldId id="305" r:id="rId6"/>
    <p:sldId id="306" r:id="rId7"/>
    <p:sldId id="307" r:id="rId8"/>
    <p:sldId id="308" r:id="rId9"/>
    <p:sldId id="309" r:id="rId10"/>
    <p:sldId id="310" r:id="rId11"/>
    <p:sldId id="311" r:id="rId12"/>
    <p:sldId id="31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1F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3"/>
    <p:restoredTop sz="94683"/>
  </p:normalViewPr>
  <p:slideViewPr>
    <p:cSldViewPr snapToGrid="0">
      <p:cViewPr>
        <p:scale>
          <a:sx n="90" d="100"/>
          <a:sy n="90" d="100"/>
        </p:scale>
        <p:origin x="72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65A2A30-E1C2-B54E-B787-36B11926FA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ED9784-FC5A-D242-B55B-471AB0C6A5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99CBE-2880-364F-A223-8E393E38EFAB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FCF148-8BA6-7343-8172-504427DC63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694008-8F80-F74E-AD36-9C215B2E8B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83193-B706-0248-820A-963D2888E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88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AE51D-F948-044F-B984-1DA50063DADE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F22CBE-7C8D-5A43-B8F2-1E0DADD69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08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50C2E-867D-DD4E-8391-1B9B8CA1D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14383C-97A9-124A-AEF5-0ED806051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5C478-F15B-724E-AF85-E64CF8CA6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BE228-A5BA-1346-9611-692B566BD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86FF3-C71C-ED48-9776-950AEE7CC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421B6E-8D43-744E-A3DD-654CDB8D9B3C}"/>
              </a:ext>
            </a:extLst>
          </p:cNvPr>
          <p:cNvSpPr/>
          <p:nvPr userDrawn="1"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69AB1C-D320-0549-AAEC-F1230F672A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42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3CA9A-9B9A-534F-95FD-E891BFCBD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A16F-A91B-1C45-A986-5C111876A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C7840-6E64-8C40-87C1-E12DB4534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C8D39-5AC8-9E42-A42F-03D15CA95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7BFAA-C162-184D-8DCA-D6DDCA02F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271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73DC46-CC52-D542-BD49-F11617E6E9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C0C099-3287-F646-A0E4-D1BB443905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F5DF1-C987-6449-B6D5-246B71A05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33583-2CA5-3A43-B1BD-8E3BB1155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48078-4E13-0B41-81CB-4185BDE2A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97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7302F-1F2D-B444-B55A-C4F3C5F7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3F27F-A93E-5F4D-A56A-2D1A7D974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/>
          <a:lstStyle>
            <a:lvl1pPr marL="228600" indent="-228600">
              <a:buClr>
                <a:srgbClr val="751F1C"/>
              </a:buClr>
              <a:buFont typeface="Wingdings" pitchFamily="2" charset="2"/>
              <a:buChar char="q"/>
              <a:defRPr/>
            </a:lvl1pPr>
            <a:lvl2pPr marL="685800" indent="-228600">
              <a:buClr>
                <a:srgbClr val="751F1C"/>
              </a:buClr>
              <a:buFont typeface="Wingdings" pitchFamily="2" charset="2"/>
              <a:buChar char="Ø"/>
              <a:defRPr/>
            </a:lvl2pPr>
            <a:lvl3pPr marL="1143000" indent="-228600">
              <a:buClr>
                <a:srgbClr val="751F1C"/>
              </a:buClr>
              <a:buFont typeface="Wingdings" pitchFamily="2" charset="2"/>
              <a:buChar char="§"/>
              <a:defRPr/>
            </a:lvl3pPr>
            <a:lvl4pPr>
              <a:buClr>
                <a:srgbClr val="751F1C"/>
              </a:buClr>
              <a:defRPr/>
            </a:lvl4pPr>
            <a:lvl5pPr>
              <a:buClr>
                <a:srgbClr val="751F1C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6111E-CDCA-8A48-9E4F-8E5C4713B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13A7B-5F0D-4D4D-A4B4-A06C125AD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FA7A1E-BB98-BA4F-A384-E8137C5DE3C4}"/>
              </a:ext>
            </a:extLst>
          </p:cNvPr>
          <p:cNvSpPr/>
          <p:nvPr userDrawn="1"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249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AFB0A-3DB3-A345-8219-B9F6A9BEB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411F-41B2-6C48-AEAE-739BFA0B0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42461-54E1-6D46-BF93-16AF14599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B9FC0-1363-5C49-95B8-D929F1D58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E236B-134F-2D4A-A8EE-1AB771608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844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60E46-5FB9-D54A-A84B-C2E808F19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5E903-D205-FE44-AFD4-CC6488ABEB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7CC95-2BD1-7846-BA8B-97AEE5931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B6A5F7-1AF4-814F-8923-481A41578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C7A40A-2F2B-974A-AE7F-0A87A06D3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1A5CD-B1E3-5B48-A31B-01F28C2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997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F3A7-41ED-9647-BE17-414DBD1B6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4396B-9CAE-1F4F-847C-3288D7154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7488D-3628-DE4C-B7DE-20FB932AB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3BD86-7421-2A48-9E0C-66FD535F29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B96888-D23C-794B-80C0-857A859C41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1AC07E-EBF4-D445-9566-2243B94CD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584534-286B-904C-BAFA-9A52EFE77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55E670-3727-FC4D-B4D4-98EC3A19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269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27FA2-1C3C-9343-92D7-79C4B67FD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A71575-3DCB-CE46-A2C2-9C3A61D80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8BB28-0374-1E4F-A7F5-5025E3F35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2AA72F-893E-0648-B7C9-0BD8B4760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101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212482-2FDF-9B4F-8A5B-856E6A247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70C3A-5E05-3440-BA03-3B8D486A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B9481-276E-454B-91C5-5F966916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549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7C88E-401E-A641-AB5F-46850AAD5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1F259-08BD-6749-AAE9-40552F852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B348D-083C-D14B-9355-CB6846E459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574DF-2974-094A-9235-E60900E6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EC1D92-8C0D-184B-A3EC-0A1F2DC8E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364B88-CE34-E74B-9539-6BF57D0BC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747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B96E4-8440-9640-8587-4336F34E7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627953-0506-4A49-B74D-FF283697A3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273257-CCDC-2B4A-8EAA-8F439A857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3AE1DD-6ED4-8848-B4FC-3F1B0540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112C85-25D2-F84A-93AF-2096AC72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95BE9-A449-FE48-80C3-F628DFD18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784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363FAC-3948-4045-A622-D3E6711AD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BDCE7-7668-0541-B5C2-982FAF9B9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F9D35-7B43-CB43-BB2B-2A28B469E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73E24-5133-184A-B08C-013331FC8007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45A10-1710-E346-8043-8C09C02324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48019-EBED-594E-8C9E-EAF1B5AEFD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158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HIT-CSSE/csse332/tree/master/Homework/UserspaceThreadsLab2" TargetMode="External"/><Relationship Id="rId2" Type="http://schemas.openxmlformats.org/officeDocument/2006/relationships/hyperlink" Target="https://github.com/RHIT-CSSE/csse332/tree/master/Homework/UserspaceThreadsLab1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pages.cs.wisc.edu/~remzi/OSTEP/" TargetMode="External"/><Relationship Id="rId2" Type="http://schemas.openxmlformats.org/officeDocument/2006/relationships/hyperlink" Target="https://rhit-csse.github.io/csse332/syllabus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rhit-csse.github.io/csse332/schedule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7DAD2-C5B7-4620-AC12-7F63331A09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CSSE 332 Operating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CF42BA-4EFE-485D-8B11-7EC8145A88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Introduction to OS</a:t>
            </a:r>
          </a:p>
        </p:txBody>
      </p:sp>
    </p:spTree>
    <p:extLst>
      <p:ext uri="{BB962C8B-B14F-4D97-AF65-F5344CB8AC3E}">
        <p14:creationId xmlns:p14="http://schemas.microsoft.com/office/powerpoint/2010/main" val="3859372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830D1-A830-4710-87B4-A6500339C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OS: Motivation (Why OS)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01320-B576-423F-8A65-269B3BEDD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2:</a:t>
            </a:r>
          </a:p>
          <a:p>
            <a:pPr lvl="1"/>
            <a:r>
              <a:rPr lang="en-US" dirty="0"/>
              <a:t>How to store a file in a computer?</a:t>
            </a:r>
          </a:p>
          <a:p>
            <a:pPr lvl="1"/>
            <a:r>
              <a:rPr lang="en-US" dirty="0"/>
              <a:t>Analogy: Given many words (as characters), how to store them in a way that individual word can be retrieved separately?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BAF0DB-E093-4EC4-9C5C-CE6FF89645AB}"/>
              </a:ext>
            </a:extLst>
          </p:cNvPr>
          <p:cNvSpPr txBox="1"/>
          <p:nvPr/>
        </p:nvSpPr>
        <p:spPr>
          <a:xfrm>
            <a:off x="2782956" y="4366591"/>
            <a:ext cx="7156175" cy="5847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/>
              <a:t>Persistence: </a:t>
            </a:r>
            <a:r>
              <a:rPr lang="en-US" sz="3200" dirty="0" err="1"/>
              <a:t>FileSystem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02614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830D1-A830-4710-87B4-A6500339C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OS: Motivation (Why OS)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01320-B576-423F-8A65-269B3BEDD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3:</a:t>
            </a:r>
          </a:p>
          <a:p>
            <a:pPr lvl="1"/>
            <a:r>
              <a:rPr lang="en-US" dirty="0"/>
              <a:t>How the memory (the big array) can be shared among many processes?</a:t>
            </a:r>
          </a:p>
          <a:p>
            <a:pPr lvl="1"/>
            <a:r>
              <a:rPr lang="en-US" dirty="0"/>
              <a:t>Analogy: How to run a sneaky car rental company?</a:t>
            </a:r>
          </a:p>
          <a:p>
            <a:pPr lvl="2"/>
            <a:r>
              <a:rPr lang="en-US" dirty="0"/>
              <a:t>In this company, the greedy customers tend to ask too many cars but they don’t actually use all of the cars all the time when they hold them.</a:t>
            </a:r>
          </a:p>
          <a:p>
            <a:pPr lvl="2"/>
            <a:r>
              <a:rPr lang="en-US" dirty="0"/>
              <a:t>So as a crafty company, you can take some of their cars back secretly to give to other customers in need, then return the cars later.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0E5E0E-B41F-48F8-BDC7-249E43DE9F20}"/>
              </a:ext>
            </a:extLst>
          </p:cNvPr>
          <p:cNvSpPr txBox="1"/>
          <p:nvPr/>
        </p:nvSpPr>
        <p:spPr>
          <a:xfrm>
            <a:off x="2442714" y="4956697"/>
            <a:ext cx="7156175" cy="5847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/>
              <a:t>Virtualization: Memory Management</a:t>
            </a:r>
          </a:p>
        </p:txBody>
      </p:sp>
    </p:spTree>
    <p:extLst>
      <p:ext uri="{BB962C8B-B14F-4D97-AF65-F5344CB8AC3E}">
        <p14:creationId xmlns:p14="http://schemas.microsoft.com/office/powerpoint/2010/main" val="3932876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AC955-DA06-4FAA-8312-F1097040F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945CC-A27C-4F08-A0CE-21A5F5A52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hlinkClick r:id="rId2"/>
              </a:rPr>
              <a:t>Userspace</a:t>
            </a:r>
            <a:r>
              <a:rPr lang="en-US" dirty="0">
                <a:hlinkClick r:id="rId2"/>
              </a:rPr>
              <a:t> Threads</a:t>
            </a:r>
            <a:r>
              <a:rPr lang="en-US" dirty="0"/>
              <a:t> due tonight</a:t>
            </a:r>
          </a:p>
          <a:p>
            <a:r>
              <a:rPr lang="en-US" dirty="0"/>
              <a:t>Feel free to playfully start </a:t>
            </a:r>
            <a:r>
              <a:rPr lang="en-US" dirty="0">
                <a:hlinkClick r:id="rId3"/>
              </a:rPr>
              <a:t>ADVANCED </a:t>
            </a:r>
            <a:r>
              <a:rPr lang="en-US" dirty="0" err="1">
                <a:hlinkClick r:id="rId3"/>
              </a:rPr>
              <a:t>Userspace</a:t>
            </a:r>
            <a:r>
              <a:rPr lang="en-US" dirty="0">
                <a:hlinkClick r:id="rId3"/>
              </a:rPr>
              <a:t> Threads With Preemption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13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93B6F-C79C-4054-991C-05EFF4BEA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63A14-AF04-409A-BC9D-2A3596D29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  <a:p>
            <a:r>
              <a:rPr lang="en-US" dirty="0"/>
              <a:t>Intro to OS:</a:t>
            </a:r>
          </a:p>
          <a:p>
            <a:pPr lvl="1"/>
            <a:r>
              <a:rPr lang="en-US" dirty="0"/>
              <a:t>Motivation</a:t>
            </a:r>
          </a:p>
          <a:p>
            <a:pPr lvl="1"/>
            <a:r>
              <a:rPr lang="en-US" dirty="0"/>
              <a:t>Topics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341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158E9-2F8A-40D8-AC62-3C8FDDE9A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63543-B319-4FE9-8067-54EEE22AD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Syllabus: </a:t>
            </a:r>
            <a:r>
              <a:rPr lang="en-US" dirty="0">
                <a:hlinkClick r:id="rId2"/>
              </a:rPr>
              <a:t>https://rhit-csse.github.io/csse332/syllabus/</a:t>
            </a:r>
            <a:endParaRPr lang="en-US" dirty="0"/>
          </a:p>
          <a:p>
            <a:r>
              <a:rPr lang="en-US" dirty="0"/>
              <a:t>Textbook is optional:</a:t>
            </a:r>
          </a:p>
          <a:p>
            <a:pPr lvl="1"/>
            <a:r>
              <a:rPr lang="en-US" dirty="0"/>
              <a:t>Operating System Concepts, 9th Edition, Abraham </a:t>
            </a:r>
            <a:r>
              <a:rPr lang="en-US" dirty="0" err="1"/>
              <a:t>Silberschatz</a:t>
            </a:r>
            <a:r>
              <a:rPr lang="en-US" dirty="0"/>
              <a:t>, Greg Gagne, and Peter B. Galvin, Wiley, 2012.</a:t>
            </a:r>
          </a:p>
          <a:p>
            <a:pPr lvl="1"/>
            <a:r>
              <a:rPr lang="en-US" dirty="0"/>
              <a:t>(Highly Recommended) A free open-source textbook: </a:t>
            </a:r>
            <a:r>
              <a:rPr lang="en-US" dirty="0">
                <a:hlinkClick r:id="rId3"/>
              </a:rPr>
              <a:t>Operating Systems: Three Easy Pieces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262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4C3DF-4FE2-4559-A7EA-BC12D9975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Weekly 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D736E-3329-4842-A9D4-0B0B9B967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 lectures + 1 lab (occasionally 4 lectures)</a:t>
            </a:r>
          </a:p>
          <a:p>
            <a:r>
              <a:rPr lang="en-US" dirty="0"/>
              <a:t>Hands-on activities in each if not all lectures (submission required)</a:t>
            </a:r>
          </a:p>
          <a:p>
            <a:r>
              <a:rPr lang="en-US" dirty="0"/>
              <a:t>2 coding assignments due (usually) on Monday and Thursday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03B8A-3069-4023-B75D-1EEDC3249CBC}"/>
              </a:ext>
            </a:extLst>
          </p:cNvPr>
          <p:cNvSpPr txBox="1"/>
          <p:nvPr/>
        </p:nvSpPr>
        <p:spPr>
          <a:xfrm>
            <a:off x="1584251" y="4109483"/>
            <a:ext cx="8011631" cy="95410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1" algn="ctr"/>
            <a:r>
              <a:rPr lang="en-US" sz="2800" dirty="0"/>
              <a:t>Bookmark this website: </a:t>
            </a:r>
          </a:p>
          <a:p>
            <a:pPr lvl="1" algn="ctr"/>
            <a:r>
              <a:rPr lang="en-US" sz="2800" dirty="0">
                <a:hlinkClick r:id="rId2"/>
              </a:rPr>
              <a:t>https://rhit-csse.github.io/csse332/schedule.html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45065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C5FA9-4F17-4887-A205-F0944E967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3BA37-8178-419D-AAF6-50475D7D7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Basic:</a:t>
            </a:r>
            <a:endParaRPr lang="en-US" dirty="0"/>
          </a:p>
          <a:p>
            <a:pPr lvl="1"/>
            <a:r>
              <a:rPr lang="en-US" dirty="0"/>
              <a:t>About 9 in total</a:t>
            </a:r>
          </a:p>
          <a:p>
            <a:pPr lvl="1"/>
            <a:r>
              <a:rPr lang="en-US" dirty="0"/>
              <a:t>Need to be done individually, except for the </a:t>
            </a:r>
            <a:r>
              <a:rPr lang="en-US" dirty="0" err="1"/>
              <a:t>BareMetalOS</a:t>
            </a:r>
            <a:r>
              <a:rPr lang="en-US" dirty="0"/>
              <a:t> project</a:t>
            </a:r>
          </a:p>
          <a:p>
            <a:r>
              <a:rPr lang="en-US" dirty="0">
                <a:solidFill>
                  <a:srgbClr val="FF0000"/>
                </a:solidFill>
              </a:rPr>
              <a:t>Advanced:</a:t>
            </a:r>
          </a:p>
          <a:p>
            <a:pPr lvl="1"/>
            <a:r>
              <a:rPr lang="en-US" dirty="0"/>
              <a:t>About 6 in total</a:t>
            </a:r>
          </a:p>
          <a:p>
            <a:pPr lvl="1"/>
            <a:r>
              <a:rPr lang="en-US" dirty="0"/>
              <a:t>can be done in groups of 2, or individually.</a:t>
            </a:r>
          </a:p>
        </p:txBody>
      </p:sp>
    </p:spTree>
    <p:extLst>
      <p:ext uri="{BB962C8B-B14F-4D97-AF65-F5344CB8AC3E}">
        <p14:creationId xmlns:p14="http://schemas.microsoft.com/office/powerpoint/2010/main" val="3814011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74FC8-4B77-4CD6-9C77-D499E613C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Coding Skill Tests (a.k.a., Exams)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FBB20-891C-414C-ACF5-F6681B986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7537"/>
            <a:ext cx="10515600" cy="4895850"/>
          </a:xfrm>
        </p:spPr>
        <p:txBody>
          <a:bodyPr/>
          <a:lstStyle/>
          <a:p>
            <a:r>
              <a:rPr lang="en-US" dirty="0"/>
              <a:t>2 in total</a:t>
            </a:r>
          </a:p>
          <a:p>
            <a:r>
              <a:rPr lang="en-US" dirty="0"/>
              <a:t>Completely online</a:t>
            </a:r>
          </a:p>
          <a:p>
            <a:r>
              <a:rPr lang="en-US" dirty="0">
                <a:solidFill>
                  <a:srgbClr val="FF0000"/>
                </a:solidFill>
              </a:rPr>
              <a:t>You must pass each skill exam (usually 65% or better) to pass the course.</a:t>
            </a:r>
          </a:p>
          <a:p>
            <a:pPr lvl="1"/>
            <a:r>
              <a:rPr lang="en-US" dirty="0"/>
              <a:t>Each exam will have a makeup.</a:t>
            </a:r>
          </a:p>
          <a:p>
            <a:pPr lvl="1"/>
            <a:r>
              <a:rPr lang="en-US" dirty="0"/>
              <a:t>However, if you fail both the exam and the makeup, you fail the course.</a:t>
            </a:r>
          </a:p>
        </p:txBody>
      </p:sp>
      <p:pic>
        <p:nvPicPr>
          <p:cNvPr id="1026" name="Picture 2" descr="You shall not pass Memes - Imgflip">
            <a:extLst>
              <a:ext uri="{FF2B5EF4-FFF2-40B4-BE49-F238E27FC236}">
                <a16:creationId xmlns:a16="http://schemas.microsoft.com/office/drawing/2014/main" id="{55C94867-A239-4814-B49F-67EFA1A51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179" y="4195456"/>
            <a:ext cx="3264798" cy="245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363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F8F342-7FE9-4B85-A82F-B8F5F0D0F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Grade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F30E2F6C-4974-48CE-9062-D68172CCA887}"/>
              </a:ext>
            </a:extLst>
          </p:cNvPr>
          <p:cNvGraphicFramePr>
            <a:graphicFrameLocks/>
          </p:cNvGraphicFramePr>
          <p:nvPr/>
        </p:nvGraphicFramePr>
        <p:xfrm>
          <a:off x="4038600" y="1390532"/>
          <a:ext cx="7188200" cy="2936680"/>
        </p:xfrm>
        <a:graphic>
          <a:graphicData uri="http://schemas.openxmlformats.org/drawingml/2006/table">
            <a:tbl>
              <a:tblPr/>
              <a:tblGrid>
                <a:gridCol w="5216817">
                  <a:extLst>
                    <a:ext uri="{9D8B030D-6E8A-4147-A177-3AD203B41FA5}">
                      <a16:colId xmlns:a16="http://schemas.microsoft.com/office/drawing/2014/main" val="391656043"/>
                    </a:ext>
                  </a:extLst>
                </a:gridCol>
                <a:gridCol w="1971383">
                  <a:extLst>
                    <a:ext uri="{9D8B030D-6E8A-4147-A177-3AD203B41FA5}">
                      <a16:colId xmlns:a16="http://schemas.microsoft.com/office/drawing/2014/main" val="4265125217"/>
                    </a:ext>
                  </a:extLst>
                </a:gridCol>
              </a:tblGrid>
              <a:tr h="734170">
                <a:tc>
                  <a:txBody>
                    <a:bodyPr/>
                    <a:lstStyle/>
                    <a:p>
                      <a:pPr algn="l"/>
                      <a:r>
                        <a:rPr lang="en-US" sz="3100" b="1">
                          <a:effectLst/>
                        </a:rPr>
                        <a:t>Item</a:t>
                      </a:r>
                    </a:p>
                  </a:txBody>
                  <a:tcPr marL="213804" marR="213804" marT="98679" marB="98679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100" b="1">
                          <a:effectLst/>
                        </a:rPr>
                        <a:t>Weight</a:t>
                      </a:r>
                    </a:p>
                  </a:txBody>
                  <a:tcPr marL="213804" marR="213804" marT="98679" marB="98679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4736416"/>
                  </a:ext>
                </a:extLst>
              </a:tr>
              <a:tr h="734170">
                <a:tc>
                  <a:txBody>
                    <a:bodyPr/>
                    <a:lstStyle/>
                    <a:p>
                      <a:pPr algn="l"/>
                      <a:r>
                        <a:rPr lang="en-US" sz="3100">
                          <a:effectLst/>
                        </a:rPr>
                        <a:t>Assignments/Labs</a:t>
                      </a:r>
                    </a:p>
                  </a:txBody>
                  <a:tcPr marL="213804" marR="213804" marT="98679" marB="98679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100">
                          <a:effectLst/>
                        </a:rPr>
                        <a:t>55%</a:t>
                      </a:r>
                    </a:p>
                  </a:txBody>
                  <a:tcPr marL="213804" marR="213804" marT="98679" marB="98679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0983912"/>
                  </a:ext>
                </a:extLst>
              </a:tr>
              <a:tr h="734170">
                <a:tc>
                  <a:txBody>
                    <a:bodyPr/>
                    <a:lstStyle/>
                    <a:p>
                      <a:pPr algn="l"/>
                      <a:r>
                        <a:rPr lang="en-US" sz="3100">
                          <a:effectLst/>
                        </a:rPr>
                        <a:t>ADVANCED Assignments</a:t>
                      </a:r>
                    </a:p>
                  </a:txBody>
                  <a:tcPr marL="213804" marR="213804" marT="98679" marB="98679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100">
                          <a:effectLst/>
                        </a:rPr>
                        <a:t>15%</a:t>
                      </a:r>
                    </a:p>
                  </a:txBody>
                  <a:tcPr marL="213804" marR="213804" marT="98679" marB="98679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678793"/>
                  </a:ext>
                </a:extLst>
              </a:tr>
              <a:tr h="734170">
                <a:tc>
                  <a:txBody>
                    <a:bodyPr/>
                    <a:lstStyle/>
                    <a:p>
                      <a:pPr algn="l"/>
                      <a:r>
                        <a:rPr lang="en-US" sz="3100">
                          <a:effectLst/>
                        </a:rPr>
                        <a:t>Exams</a:t>
                      </a:r>
                    </a:p>
                  </a:txBody>
                  <a:tcPr marL="213804" marR="213804" marT="98679" marB="98679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100">
                          <a:effectLst/>
                        </a:rPr>
                        <a:t>30%</a:t>
                      </a:r>
                    </a:p>
                  </a:txBody>
                  <a:tcPr marL="213804" marR="213804" marT="98679" marB="98679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555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6603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6D882-60B2-4780-933D-5CC3ADF7D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not create public repo for your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5AABE-F047-4860-8F8B-A5CF29F9C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considered an academic misconduct to publish your solutions to the problems in this repo in a public way (e.g., by forking this repo and pushing solutions to </a:t>
            </a:r>
            <a:r>
              <a:rPr lang="en-US" dirty="0" err="1"/>
              <a:t>Github</a:t>
            </a:r>
            <a:r>
              <a:rPr lang="en-US" dirty="0"/>
              <a:t>).</a:t>
            </a:r>
          </a:p>
        </p:txBody>
      </p:sp>
      <p:sp>
        <p:nvSpPr>
          <p:cNvPr id="4" name="AutoShape 2" descr="We don't do that here - Imgur">
            <a:extLst>
              <a:ext uri="{FF2B5EF4-FFF2-40B4-BE49-F238E27FC236}">
                <a16:creationId xmlns:a16="http://schemas.microsoft.com/office/drawing/2014/main" id="{2405DEE9-F67C-4330-832F-A302A77C41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80" name="Picture 8" descr="Dontdo That Avengers GIF - DontdoThat Avengers BlackPanther - Discover &amp;  Share GIFs">
            <a:extLst>
              <a:ext uri="{FF2B5EF4-FFF2-40B4-BE49-F238E27FC236}">
                <a16:creationId xmlns:a16="http://schemas.microsoft.com/office/drawing/2014/main" id="{6AABA904-F55E-4388-91D2-D983C177B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936" y="3185087"/>
            <a:ext cx="6933536" cy="282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023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830D1-A830-4710-87B4-A6500339C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OS: Motivation (Why OS)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01320-B576-423F-8A65-269B3BEDD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1: </a:t>
            </a:r>
          </a:p>
          <a:p>
            <a:pPr lvl="1"/>
            <a:r>
              <a:rPr lang="en-US" dirty="0"/>
              <a:t>How to run two programs on one machine?</a:t>
            </a:r>
          </a:p>
          <a:p>
            <a:pPr lvl="1"/>
            <a:r>
              <a:rPr lang="en-US" dirty="0"/>
              <a:t>Analogy: How do two chefs cook two dishes using the same set of kitchenware “simultaneously”?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7BD870-1006-4BAC-AF7C-F565642F2F74}"/>
              </a:ext>
            </a:extLst>
          </p:cNvPr>
          <p:cNvSpPr txBox="1"/>
          <p:nvPr/>
        </p:nvSpPr>
        <p:spPr>
          <a:xfrm>
            <a:off x="2782956" y="4366591"/>
            <a:ext cx="7156175" cy="5847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/>
              <a:t>Concurrency: Multi-process/threading</a:t>
            </a:r>
          </a:p>
        </p:txBody>
      </p:sp>
    </p:spTree>
    <p:extLst>
      <p:ext uri="{BB962C8B-B14F-4D97-AF65-F5344CB8AC3E}">
        <p14:creationId xmlns:p14="http://schemas.microsoft.com/office/powerpoint/2010/main" val="730574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se_themed" id="{974E9FA3-6890-AF45-9A34-E5F284D2E92C}" vid="{20B007DF-B7A4-1A47-878F-F510C21538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4500</TotalTime>
  <Words>483</Words>
  <Application>Microsoft Office PowerPoint</Application>
  <PresentationFormat>Widescreen</PresentationFormat>
  <Paragraphs>63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Wingdings</vt:lpstr>
      <vt:lpstr>Office Theme</vt:lpstr>
      <vt:lpstr>CSSE 332 Operating System</vt:lpstr>
      <vt:lpstr>Agenda</vt:lpstr>
      <vt:lpstr>Materials</vt:lpstr>
      <vt:lpstr>Weekly Schedule</vt:lpstr>
      <vt:lpstr>Coding Assignments</vt:lpstr>
      <vt:lpstr>Coding Skill Tests (a.k.a., Exams)</vt:lpstr>
      <vt:lpstr>Grade</vt:lpstr>
      <vt:lpstr>Do not create public repo for your solutions</vt:lpstr>
      <vt:lpstr>Intro to OS: Motivation (Why OS) I</vt:lpstr>
      <vt:lpstr>Intro to OS: Motivation (Why OS) II</vt:lpstr>
      <vt:lpstr>Intro to OS: Motivation (Why OS) III</vt:lpstr>
      <vt:lpstr>Reminder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CSSE 332 Operating System</dc:title>
  <dc:creator>Song, Lixing</dc:creator>
  <cp:lastModifiedBy>Song, Lixing</cp:lastModifiedBy>
  <cp:revision>14</cp:revision>
  <dcterms:created xsi:type="dcterms:W3CDTF">2020-09-30T13:35:42Z</dcterms:created>
  <dcterms:modified xsi:type="dcterms:W3CDTF">2020-10-04T20:31:13Z</dcterms:modified>
</cp:coreProperties>
</file>